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0" r:id="rId5"/>
    <p:sldId id="262" r:id="rId6"/>
    <p:sldId id="266" r:id="rId7"/>
    <p:sldId id="264" r:id="rId8"/>
    <p:sldId id="265" r:id="rId9"/>
    <p:sldId id="267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C8"/>
    <a:srgbClr val="F8D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tri\Documents\NSS%20DDA10\projects\cemetery_project-patrickjohnston20\data\Historic_Nashville_City_Cemetery_Interments__1846-197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tri\Documents\NSS%20DDA10\projects\cemetery_project-patrickjohnston20\data\Historic_Nashville_City_Cemetery_Interments__1846-197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Height (Inches)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692038495188105E-2"/>
          <c:y val="0.15319444444444447"/>
          <c:w val="0.87753018372703417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Analysis!$L$1</c:f>
              <c:strCache>
                <c:ptCount val="1"/>
                <c:pt idx="0">
                  <c:v>Height converted to Inches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Analysis!$K$2:$K$3</c:f>
              <c:strCache>
                <c:ptCount val="2"/>
                <c:pt idx="0">
                  <c:v>Batman Building</c:v>
                </c:pt>
                <c:pt idx="1">
                  <c:v>Gibson Guitar</c:v>
                </c:pt>
              </c:strCache>
            </c:strRef>
          </c:cat>
          <c:val>
            <c:numRef>
              <c:f>Analysis!$L$2:$L$3</c:f>
              <c:numCache>
                <c:formatCode>General</c:formatCode>
                <c:ptCount val="2"/>
                <c:pt idx="0">
                  <c:v>7404</c:v>
                </c:pt>
                <c:pt idx="1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8D-4103-B211-2ECD32987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6088463"/>
        <c:axId val="2136096623"/>
      </c:barChart>
      <c:catAx>
        <c:axId val="213608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096623"/>
        <c:crosses val="autoZero"/>
        <c:auto val="1"/>
        <c:lblAlgn val="ctr"/>
        <c:lblOffset val="100"/>
        <c:noMultiLvlLbl val="0"/>
      </c:catAx>
      <c:valAx>
        <c:axId val="2136096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088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Adjusted Height per total amount of Gibson</a:t>
            </a:r>
            <a:r>
              <a:rPr lang="en-US" baseline="0" dirty="0"/>
              <a:t> </a:t>
            </a:r>
            <a:r>
              <a:rPr lang="en-US" dirty="0"/>
              <a:t>Acreage</a:t>
            </a:r>
            <a:r>
              <a:rPr lang="en-US" baseline="0" dirty="0"/>
              <a:t> Coverage of NCC</a:t>
            </a:r>
          </a:p>
          <a:p>
            <a:pPr>
              <a:defRPr/>
            </a:pPr>
            <a:endParaRPr lang="en-US" baseline="0" dirty="0"/>
          </a:p>
        </c:rich>
      </c:tx>
      <c:layout>
        <c:manualLayout>
          <c:xMode val="edge"/>
          <c:yMode val="edge"/>
          <c:x val="0.34234011373578305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46981627296589"/>
          <c:y val="0.12728018372703409"/>
          <c:w val="0.83953018372703414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Analysis!$Q$1</c:f>
              <c:strCache>
                <c:ptCount val="1"/>
                <c:pt idx="0">
                  <c:v>True Conversion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Analysis!$P$2:$P$3</c:f>
              <c:strCache>
                <c:ptCount val="2"/>
                <c:pt idx="0">
                  <c:v>Batman Building</c:v>
                </c:pt>
                <c:pt idx="1">
                  <c:v>Gibson Guitar</c:v>
                </c:pt>
              </c:strCache>
            </c:strRef>
          </c:cat>
          <c:val>
            <c:numRef>
              <c:f>Analysis!$Q$2:$Q$3</c:f>
              <c:numCache>
                <c:formatCode>General</c:formatCode>
                <c:ptCount val="2"/>
                <c:pt idx="0">
                  <c:v>7404</c:v>
                </c:pt>
                <c:pt idx="1">
                  <c:v>4162976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6F-45B3-9440-5E185A5C85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77683151"/>
        <c:axId val="1877683631"/>
      </c:barChart>
      <c:catAx>
        <c:axId val="1877683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683631"/>
        <c:crosses val="autoZero"/>
        <c:auto val="1"/>
        <c:lblAlgn val="ctr"/>
        <c:lblOffset val="100"/>
        <c:noMultiLvlLbl val="0"/>
      </c:catAx>
      <c:valAx>
        <c:axId val="1877683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6831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60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4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82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339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02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09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04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64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7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1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3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4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8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9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CE3C3E8-1D41-4033-9120-152D11F19B10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2FC33-EED4-42F1-8AA6-0B74557DE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03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FBE088F-0763-B068-CA5D-CA4083DF3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FAB35-CC3D-0187-1463-9CB122652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 dirty="0"/>
              <a:t>			DDA10 </a:t>
            </a:r>
            <a:br>
              <a:rPr lang="en-US" sz="6100" dirty="0"/>
            </a:br>
            <a:r>
              <a:rPr lang="en-US" sz="4000" dirty="0"/>
              <a:t>Nashville City Cemetery</a:t>
            </a:r>
            <a:br>
              <a:rPr lang="en-US" sz="6100" dirty="0"/>
            </a:br>
            <a:r>
              <a:rPr lang="en-US" sz="5400" dirty="0"/>
              <a:t>Patrick Johnston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5" name="Picture 4" descr="A picture containing outdoor, tree, sky, statue&#10;&#10;Description automatically generated">
            <a:extLst>
              <a:ext uri="{FF2B5EF4-FFF2-40B4-BE49-F238E27FC236}">
                <a16:creationId xmlns:a16="http://schemas.microsoft.com/office/drawing/2014/main" id="{14655B98-5BE0-6247-BCCF-1F8AD7975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1192443"/>
            <a:ext cx="3797041" cy="460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5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4000">
              <a:schemeClr val="accent1">
                <a:lumMod val="45000"/>
                <a:lumOff val="55000"/>
              </a:schemeClr>
            </a:gs>
            <a:gs pos="44000">
              <a:srgbClr val="F7E6C8"/>
            </a:gs>
            <a:gs pos="9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897C-AD22-B999-CD31-EDEF05FF3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NCC to Gibson Headquarters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E95420-789D-693F-1CFE-9F0FCED37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64" y="2052638"/>
            <a:ext cx="7922848" cy="4195762"/>
          </a:xfrm>
        </p:spPr>
      </p:pic>
    </p:spTree>
    <p:extLst>
      <p:ext uri="{BB962C8B-B14F-4D97-AF65-F5344CB8AC3E}">
        <p14:creationId xmlns:p14="http://schemas.microsoft.com/office/powerpoint/2010/main" val="17001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B7994-C0EE-8552-D9BC-653C9EBA3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700">
                <a:solidFill>
                  <a:srgbClr val="EBEBEB"/>
                </a:solidFill>
              </a:rPr>
              <a:t>I hate cemeteries.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D0364-9E57-8621-BCB5-1E463936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012" y="4777380"/>
            <a:ext cx="5222326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Therefore, I decided to take a different route.</a:t>
            </a: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ailroad extending through the desert">
            <a:extLst>
              <a:ext uri="{FF2B5EF4-FFF2-40B4-BE49-F238E27FC236}">
                <a16:creationId xmlns:a16="http://schemas.microsoft.com/office/drawing/2014/main" id="{AE11CF39-2900-0AEA-45CD-4B058B3FE0F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3" r="15665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6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DCF32-1D5B-9904-DDD4-4EE92BCF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r>
              <a:rPr lang="en-US" sz="3200"/>
              <a:t>The Subjects: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C77F74B7-5344-4985-8463-5B8EE703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F48CA1-9582-B4A9-DEF2-512E08E27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 dirty="0"/>
              <a:t>Iconic Batman building</a:t>
            </a:r>
          </a:p>
          <a:p>
            <a:r>
              <a:rPr lang="en-US" sz="1600" dirty="0"/>
              <a:t>Standard Gibson Guitar</a:t>
            </a:r>
          </a:p>
          <a:p>
            <a:r>
              <a:rPr lang="en-US" sz="1600" dirty="0"/>
              <a:t>And of course, Nashville City Cemetery!</a:t>
            </a:r>
          </a:p>
        </p:txBody>
      </p:sp>
      <p:pic>
        <p:nvPicPr>
          <p:cNvPr id="5" name="Content Placeholder 4" descr="A picture containing outdoor, building, cloud, sky&#10;&#10;Description automatically generated">
            <a:extLst>
              <a:ext uri="{FF2B5EF4-FFF2-40B4-BE49-F238E27FC236}">
                <a16:creationId xmlns:a16="http://schemas.microsoft.com/office/drawing/2014/main" id="{594BCA67-3741-CC88-8634-9788C5F75C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r="8211"/>
          <a:stretch/>
        </p:blipFill>
        <p:spPr>
          <a:xfrm>
            <a:off x="5048452" y="1497922"/>
            <a:ext cx="2518418" cy="3577405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159A0F-FE58-3B27-B12B-5A7733BA7D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9" r="8715"/>
          <a:stretch/>
        </p:blipFill>
        <p:spPr>
          <a:xfrm>
            <a:off x="7485969" y="959511"/>
            <a:ext cx="3112315" cy="3932327"/>
          </a:xfrm>
          <a:prstGeom prst="rect">
            <a:avLst/>
          </a:prstGeom>
          <a:effectLst/>
        </p:spPr>
      </p:pic>
      <p:pic>
        <p:nvPicPr>
          <p:cNvPr id="8" name="Picture 7" descr="Two people wearing white sheets with sunglasses and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9DE2C61A-24DB-F313-59EB-1A4C4A677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969" y="483017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8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52B8A-2026-C3AD-614A-492E0035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statistical tidbits.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0AC6B26-BA36-7770-1718-27DC9BA116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29609"/>
              </p:ext>
            </p:extLst>
          </p:nvPr>
        </p:nvGraphicFramePr>
        <p:xfrm>
          <a:off x="1103313" y="2052638"/>
          <a:ext cx="8947146" cy="302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2">
                  <a:extLst>
                    <a:ext uri="{9D8B030D-6E8A-4147-A177-3AD203B41FA5}">
                      <a16:colId xmlns:a16="http://schemas.microsoft.com/office/drawing/2014/main" val="951112872"/>
                    </a:ext>
                  </a:extLst>
                </a:gridCol>
                <a:gridCol w="2982382">
                  <a:extLst>
                    <a:ext uri="{9D8B030D-6E8A-4147-A177-3AD203B41FA5}">
                      <a16:colId xmlns:a16="http://schemas.microsoft.com/office/drawing/2014/main" val="2525383743"/>
                    </a:ext>
                  </a:extLst>
                </a:gridCol>
                <a:gridCol w="2982382">
                  <a:extLst>
                    <a:ext uri="{9D8B030D-6E8A-4147-A177-3AD203B41FA5}">
                      <a16:colId xmlns:a16="http://schemas.microsoft.com/office/drawing/2014/main" val="3198133174"/>
                    </a:ext>
                  </a:extLst>
                </a:gridCol>
              </a:tblGrid>
              <a:tr h="703792">
                <a:tc>
                  <a:txBody>
                    <a:bodyPr/>
                    <a:lstStyle/>
                    <a:p>
                      <a:r>
                        <a:rPr lang="en-US" dirty="0"/>
                        <a:t>Gibson Guitars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Nashville City Cemetery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Batman Building</a:t>
                      </a:r>
                    </a:p>
                  </a:txBody>
                  <a:tcPr marL="77801" marR="77801"/>
                </a:tc>
                <a:extLst>
                  <a:ext uri="{0D108BD9-81ED-4DB2-BD59-A6C34878D82A}">
                    <a16:rowId xmlns:a16="http://schemas.microsoft.com/office/drawing/2014/main" val="1389591202"/>
                  </a:ext>
                </a:extLst>
              </a:tr>
              <a:tr h="703792">
                <a:tc>
                  <a:txBody>
                    <a:bodyPr/>
                    <a:lstStyle/>
                    <a:p>
                      <a:r>
                        <a:rPr lang="en-US" dirty="0"/>
                        <a:t>38 inch length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 acres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617 feet in height</a:t>
                      </a:r>
                    </a:p>
                  </a:txBody>
                  <a:tcPr marL="77801" marR="77801"/>
                </a:tc>
                <a:extLst>
                  <a:ext uri="{0D108BD9-81ED-4DB2-BD59-A6C34878D82A}">
                    <a16:rowId xmlns:a16="http://schemas.microsoft.com/office/drawing/2014/main" val="4184202400"/>
                  </a:ext>
                </a:extLst>
              </a:tr>
              <a:tr h="703792">
                <a:tc>
                  <a:txBody>
                    <a:bodyPr/>
                    <a:lstStyle/>
                    <a:p>
                      <a:r>
                        <a:rPr lang="en-US" dirty="0"/>
                        <a:t>13 inch width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1,219,680 square feet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Iconic Nashville building</a:t>
                      </a:r>
                    </a:p>
                  </a:txBody>
                  <a:tcPr marL="77801" marR="77801"/>
                </a:tc>
                <a:extLst>
                  <a:ext uri="{0D108BD9-81ED-4DB2-BD59-A6C34878D82A}">
                    <a16:rowId xmlns:a16="http://schemas.microsoft.com/office/drawing/2014/main" val="2418564794"/>
                  </a:ext>
                </a:extLst>
              </a:tr>
              <a:tr h="703792">
                <a:tc>
                  <a:txBody>
                    <a:bodyPr/>
                    <a:lstStyle/>
                    <a:p>
                      <a:r>
                        <a:rPr lang="en-US" dirty="0"/>
                        <a:t>109,552 guitars for coverage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54,014,080 square inches</a:t>
                      </a:r>
                    </a:p>
                    <a:p>
                      <a:endParaRPr lang="en-US" dirty="0"/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Surrounded by “woo-girls” on their bachelorette parties.</a:t>
                      </a:r>
                    </a:p>
                  </a:txBody>
                  <a:tcPr marL="77801" marR="77801"/>
                </a:tc>
                <a:extLst>
                  <a:ext uri="{0D108BD9-81ED-4DB2-BD59-A6C34878D82A}">
                    <a16:rowId xmlns:a16="http://schemas.microsoft.com/office/drawing/2014/main" val="4128989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870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3C6D-28B5-7D62-67BA-B2BB855BF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03" y="551793"/>
            <a:ext cx="3058176" cy="56335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 of said woo-girls and a typical reaction of locals:</a:t>
            </a:r>
          </a:p>
        </p:txBody>
      </p:sp>
      <p:pic>
        <p:nvPicPr>
          <p:cNvPr id="5" name="Content Placeholder 4" descr="A group of women on a bus&#10;&#10;Description automatically generated with medium confidence">
            <a:extLst>
              <a:ext uri="{FF2B5EF4-FFF2-40B4-BE49-F238E27FC236}">
                <a16:creationId xmlns:a16="http://schemas.microsoft.com/office/drawing/2014/main" id="{BF3CBDF0-4CA3-CD03-6F20-341795D00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" r="10235"/>
          <a:stretch/>
        </p:blipFill>
        <p:spPr>
          <a:xfrm>
            <a:off x="4116497" y="-2"/>
            <a:ext cx="5017289" cy="3429000"/>
          </a:xfrm>
          <a:prstGeom prst="rect">
            <a:avLst/>
          </a:prstGeom>
        </p:spPr>
      </p:pic>
      <p:pic>
        <p:nvPicPr>
          <p:cNvPr id="7" name="Picture 6" descr="A person giving a thumbs down&#10;&#10;Description automatically generated with low confidence">
            <a:extLst>
              <a:ext uri="{FF2B5EF4-FFF2-40B4-BE49-F238E27FC236}">
                <a16:creationId xmlns:a16="http://schemas.microsoft.com/office/drawing/2014/main" id="{B8124635-62E2-1303-8DE0-D77D6E696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r="2" b="2"/>
          <a:stretch/>
        </p:blipFill>
        <p:spPr>
          <a:xfrm>
            <a:off x="4057743" y="3429000"/>
            <a:ext cx="5017289" cy="34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43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084B-8D98-B4A1-703B-129AA18D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Nashville City Cemetery Acreage Totals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CCE3D2-3793-8EC9-D95B-B9BEF5418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379214"/>
              </p:ext>
            </p:extLst>
          </p:nvPr>
        </p:nvGraphicFramePr>
        <p:xfrm>
          <a:off x="1103313" y="2052638"/>
          <a:ext cx="8947146" cy="1325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2">
                  <a:extLst>
                    <a:ext uri="{9D8B030D-6E8A-4147-A177-3AD203B41FA5}">
                      <a16:colId xmlns:a16="http://schemas.microsoft.com/office/drawing/2014/main" val="2674980909"/>
                    </a:ext>
                  </a:extLst>
                </a:gridCol>
                <a:gridCol w="2982382">
                  <a:extLst>
                    <a:ext uri="{9D8B030D-6E8A-4147-A177-3AD203B41FA5}">
                      <a16:colId xmlns:a16="http://schemas.microsoft.com/office/drawing/2014/main" val="1167962785"/>
                    </a:ext>
                  </a:extLst>
                </a:gridCol>
                <a:gridCol w="2982382">
                  <a:extLst>
                    <a:ext uri="{9D8B030D-6E8A-4147-A177-3AD203B41FA5}">
                      <a16:colId xmlns:a16="http://schemas.microsoft.com/office/drawing/2014/main" val="429169072"/>
                    </a:ext>
                  </a:extLst>
                </a:gridCol>
              </a:tblGrid>
              <a:tr h="662781">
                <a:tc>
                  <a:txBody>
                    <a:bodyPr/>
                    <a:lstStyle/>
                    <a:p>
                      <a:r>
                        <a:rPr lang="en-US" dirty="0"/>
                        <a:t>Acreage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 Feet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 Inches</a:t>
                      </a:r>
                    </a:p>
                  </a:txBody>
                  <a:tcPr marL="77801" marR="77801"/>
                </a:tc>
                <a:extLst>
                  <a:ext uri="{0D108BD9-81ED-4DB2-BD59-A6C34878D82A}">
                    <a16:rowId xmlns:a16="http://schemas.microsoft.com/office/drawing/2014/main" val="1398124030"/>
                  </a:ext>
                </a:extLst>
              </a:tr>
              <a:tr h="662781"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43,560</a:t>
                      </a:r>
                    </a:p>
                  </a:txBody>
                  <a:tcPr marL="77801" marR="77801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54,014,080</a:t>
                      </a:r>
                    </a:p>
                  </a:txBody>
                  <a:tcPr marL="77801" marR="77801"/>
                </a:tc>
                <a:extLst>
                  <a:ext uri="{0D108BD9-81ED-4DB2-BD59-A6C34878D82A}">
                    <a16:rowId xmlns:a16="http://schemas.microsoft.com/office/drawing/2014/main" val="3986679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15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DAEF9-4A9A-B624-2DA5-3C65763C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Height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2F893E4-F7C9-576F-9B25-B179525ED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1504123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555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8C6BA-5E01-20E3-BA95-D7C62561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Adjusted values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31AF67-2BFD-25E1-987A-0415B25E55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6975785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3658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764C-3AA5-198B-50EA-BFD38030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DFE90-2FD3-12A0-4A9A-D6B9081AE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were to stack up the total amount of Gibson guitars required to cover the acreage of NCC vertically, it was measure up to 4,162,976 inches ---- </a:t>
            </a:r>
            <a:r>
              <a:rPr lang="en-US"/>
              <a:t>or 65.7 </a:t>
            </a:r>
            <a:r>
              <a:rPr lang="en-US" dirty="0"/>
              <a:t>miles!</a:t>
            </a:r>
          </a:p>
          <a:p>
            <a:endParaRPr lang="en-US" dirty="0"/>
          </a:p>
          <a:p>
            <a:r>
              <a:rPr lang="en-US" dirty="0"/>
              <a:t>We could fit just a little bit over 562 batman buildings in that span of distance!</a:t>
            </a:r>
          </a:p>
        </p:txBody>
      </p:sp>
    </p:spTree>
    <p:extLst>
      <p:ext uri="{BB962C8B-B14F-4D97-AF65-F5344CB8AC3E}">
        <p14:creationId xmlns:p14="http://schemas.microsoft.com/office/powerpoint/2010/main" val="871943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236</TotalTime>
  <Words>191</Words>
  <Application>Microsoft Office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   DDA10  Nashville City Cemetery Patrick Johnston </vt:lpstr>
      <vt:lpstr>I hate cemeteries. </vt:lpstr>
      <vt:lpstr>The Subjects:</vt:lpstr>
      <vt:lpstr>Interesting statistical tidbits.</vt:lpstr>
      <vt:lpstr>Example of said woo-girls and a typical reaction of locals:</vt:lpstr>
      <vt:lpstr>Nashville City Cemetery Acreage Totals</vt:lpstr>
      <vt:lpstr>Original Height Comparison</vt:lpstr>
      <vt:lpstr>Adjusted values</vt:lpstr>
      <vt:lpstr>Conclusion</vt:lpstr>
      <vt:lpstr>  NCC to Gibson Headquarters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DDA10 Cemetery Reporting Patrick Johnston</dc:title>
  <dc:creator>Patrick Johnston</dc:creator>
  <cp:lastModifiedBy>Patrick Johnston</cp:lastModifiedBy>
  <cp:revision>10</cp:revision>
  <dcterms:created xsi:type="dcterms:W3CDTF">2023-05-18T11:58:57Z</dcterms:created>
  <dcterms:modified xsi:type="dcterms:W3CDTF">2023-05-18T15:55:18Z</dcterms:modified>
</cp:coreProperties>
</file>